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266" r:id="rId5"/>
    <p:sldId id="263" r:id="rId6"/>
    <p:sldId id="272" r:id="rId7"/>
    <p:sldId id="264" r:id="rId8"/>
    <p:sldId id="265" r:id="rId9"/>
    <p:sldId id="275" r:id="rId10"/>
    <p:sldId id="269" r:id="rId11"/>
    <p:sldId id="274" r:id="rId12"/>
    <p:sldId id="258" r:id="rId13"/>
    <p:sldId id="267" r:id="rId14"/>
    <p:sldId id="268" r:id="rId15"/>
    <p:sldId id="271" r:id="rId16"/>
    <p:sldId id="273" r:id="rId17"/>
    <p:sldId id="270" r:id="rId18"/>
  </p:sldIdLst>
  <p:sldSz cx="9144000" cy="6858000" type="screen4x3"/>
  <p:notesSz cx="6858000" cy="100599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2FFC5"/>
    <a:srgbClr val="DC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5;&#1072;&#1087;&#1082;&#1080;\&#1062;&#1048;&#1080;&#1054;&#1050;&#1054;\&#1060;&#1086;&#1088;&#1091;&#1084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Скорость доступа к сети Интернет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Скорость Интернета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2"/>
              <c:layout>
                <c:manualLayout>
                  <c:x val="2.4934295494945008E-3"/>
                  <c:y val="-5.650383933223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699246090712143E-2"/>
                  <c:y val="1.1077223470714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1 Мбит/с</c:v>
                </c:pt>
                <c:pt idx="1">
                  <c:v>2 Мбит/с</c:v>
                </c:pt>
                <c:pt idx="2">
                  <c:v>5 Мбит/с</c:v>
                </c:pt>
                <c:pt idx="3">
                  <c:v>15 Мбит/с</c:v>
                </c:pt>
                <c:pt idx="4">
                  <c:v>21 Мбит/с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487835552994113"/>
          <c:y val="0.33372816527812132"/>
          <c:w val="0.24796007908843462"/>
          <c:h val="0.464760837758608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914443368726224E-2"/>
          <c:y val="0"/>
          <c:w val="0.9630464339941065"/>
          <c:h val="0.776943564115339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99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Лист1!$A$5:$I$5</c:f>
              <c:strCache>
                <c:ptCount val="9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</c:v>
                </c:pt>
              </c:strCache>
            </c:strRef>
          </c:cat>
          <c:val>
            <c:numRef>
              <c:f>Лист1!$A$6:$I$6</c:f>
              <c:numCache>
                <c:formatCode>0%</c:formatCode>
                <c:ptCount val="9"/>
                <c:pt idx="0">
                  <c:v>0.11000000000000019</c:v>
                </c:pt>
                <c:pt idx="1">
                  <c:v>0.2</c:v>
                </c:pt>
                <c:pt idx="2">
                  <c:v>0.25</c:v>
                </c:pt>
                <c:pt idx="3">
                  <c:v>0.30000000000000032</c:v>
                </c:pt>
                <c:pt idx="4">
                  <c:v>0.35000000000000031</c:v>
                </c:pt>
                <c:pt idx="5">
                  <c:v>0.4</c:v>
                </c:pt>
                <c:pt idx="6">
                  <c:v>0.5</c:v>
                </c:pt>
                <c:pt idx="7">
                  <c:v>0.60000000000000064</c:v>
                </c:pt>
                <c:pt idx="8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79776"/>
        <c:axId val="150781312"/>
      </c:barChart>
      <c:catAx>
        <c:axId val="150779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781312"/>
        <c:crosses val="autoZero"/>
        <c:auto val="1"/>
        <c:lblAlgn val="ctr"/>
        <c:lblOffset val="100"/>
        <c:noMultiLvlLbl val="0"/>
      </c:catAx>
      <c:valAx>
        <c:axId val="1507813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077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 i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1244306188198E-2"/>
          <c:y val="0.16928846334062567"/>
          <c:w val="0.9223975113876236"/>
          <c:h val="0.63060053577718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E1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C99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10</a:t>
                    </a:r>
                    <a:r>
                      <a:rPr lang="ru-RU" sz="16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5</a:t>
                    </a: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70</a:t>
                    </a:r>
                    <a:r>
                      <a:rPr lang="ru-RU" sz="16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73856"/>
        <c:axId val="151275392"/>
      </c:barChart>
      <c:catAx>
        <c:axId val="151273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1275392"/>
        <c:crosses val="autoZero"/>
        <c:auto val="1"/>
        <c:lblAlgn val="ctr"/>
        <c:lblOffset val="100"/>
        <c:noMultiLvlLbl val="0"/>
      </c:catAx>
      <c:valAx>
        <c:axId val="151275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27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1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45571-D062-43CB-951E-17207015D3C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54063"/>
            <a:ext cx="5029200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8494"/>
            <a:ext cx="5486400" cy="45269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18D5F-EC24-4419-8C2C-C3783E33B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9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FC9F9D-8CB2-4DBD-B49A-D30A89DF1CC5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5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4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1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5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4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0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9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0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B59B-CED9-4952-B67C-E67DD217533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9A54-9CDE-41D0-A781-E9ABFC510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6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osaafmoscow.ru/wp-content/uploads/2014/04/globe-people-devi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2954408"/>
            <a:ext cx="5184576" cy="38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45" y="1412776"/>
            <a:ext cx="8856984" cy="2043658"/>
          </a:xfrm>
          <a:solidFill>
            <a:schemeClr val="bg1">
              <a:alpha val="61000"/>
            </a:schemeClr>
          </a:solidFill>
        </p:spPr>
        <p:txBody>
          <a:bodyPr>
            <a:no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Реализация 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муниципальных услуг с использованием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ИКТ-технологий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 повышение их качества и доступности – одна из первоочередных задач муниципалитетов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8384976" cy="1152128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err="1" smtClean="0">
                <a:solidFill>
                  <a:schemeClr val="tx1"/>
                </a:solidFill>
              </a:rPr>
              <a:t>Т.А.Патракеева</a:t>
            </a:r>
            <a:r>
              <a:rPr lang="ru-RU" sz="2400" b="1" i="1" dirty="0" smtClean="0">
                <a:solidFill>
                  <a:schemeClr val="tx1"/>
                </a:solidFill>
              </a:rPr>
              <a:t>, начальник Управления образования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Грязовецкого</a:t>
            </a:r>
            <a:r>
              <a:rPr lang="ru-RU" sz="2400" b="1" i="1" dirty="0" smtClean="0">
                <a:solidFill>
                  <a:schemeClr val="tx1"/>
                </a:solidFill>
              </a:rPr>
              <a:t> муниципального района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4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Ирина\Рабочий стол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9" y="764703"/>
            <a:ext cx="8339685" cy="28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166965" y="0"/>
            <a:ext cx="9324528" cy="576064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Соответствие   Бумажной  и  электронной  формы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\\Марина\shareddocs\ска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10427" r="22106" b="70708"/>
          <a:stretch/>
        </p:blipFill>
        <p:spPr bwMode="auto">
          <a:xfrm>
            <a:off x="1403648" y="3717032"/>
            <a:ext cx="74021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9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21159" r="1419" b="5112"/>
          <a:stretch/>
        </p:blipFill>
        <p:spPr bwMode="auto">
          <a:xfrm>
            <a:off x="438144" y="836712"/>
            <a:ext cx="806667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Марина\shareddocs\ска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28279" r="21792" b="54571"/>
          <a:stretch/>
        </p:blipFill>
        <p:spPr bwMode="auto">
          <a:xfrm>
            <a:off x="1115616" y="3978680"/>
            <a:ext cx="7562623" cy="258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24528" cy="576064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Соответствие   Бумажной  и  электронной  формы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62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27173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Конкурсный  отбор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предоставление государственной поддержки</a:t>
            </a:r>
            <a:r>
              <a:rPr lang="ru-RU" sz="2400" b="1" i="1" dirty="0"/>
              <a:t> создания и развития сети информационно-библиотечных центров на базе общеобразовательных организаций в рамках мероприятия 2.4</a:t>
            </a:r>
            <a:r>
              <a:rPr lang="ru-RU" sz="2400" b="1" i="1" dirty="0" smtClean="0"/>
              <a:t>.</a:t>
            </a:r>
          </a:p>
          <a:p>
            <a:pPr marL="0" indent="0" algn="ctr">
              <a:buNone/>
            </a:pPr>
            <a:r>
              <a:rPr lang="ru-RU" sz="1800" b="1" i="1" dirty="0" smtClean="0"/>
              <a:t> </a:t>
            </a:r>
            <a:r>
              <a:rPr lang="ru-RU" sz="1800" b="1" i="1" dirty="0"/>
              <a:t>«Модернизация технологий и содержания обучения в соответствии с 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объединений» ФЦПРО на 2016 г. </a:t>
            </a:r>
            <a:endParaRPr lang="ru-RU" sz="1800" b="1" i="1" dirty="0" smtClean="0"/>
          </a:p>
          <a:p>
            <a:pPr marL="0" indent="0" algn="ctr">
              <a:buNone/>
            </a:pPr>
            <a:r>
              <a:rPr lang="ru-RU" sz="1800" b="1" i="1" dirty="0" smtClean="0"/>
              <a:t>(Письмо Департамента  образования </a:t>
            </a:r>
            <a:r>
              <a:rPr lang="ru-RU" sz="1800" b="1" i="1" dirty="0"/>
              <a:t>№</a:t>
            </a:r>
            <a:r>
              <a:rPr lang="ru-RU" sz="1800" b="1" i="1" dirty="0" smtClean="0"/>
              <a:t>1-11/570 от 16.03.2016)</a:t>
            </a:r>
            <a:endParaRPr lang="ru-RU" sz="1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293096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конкурсном отборе </a:t>
            </a:r>
            <a:r>
              <a:rPr lang="ru-RU" dirty="0" smtClean="0"/>
              <a:t>приняла </a:t>
            </a:r>
            <a:r>
              <a:rPr lang="ru-RU" dirty="0"/>
              <a:t>участие </a:t>
            </a:r>
            <a:r>
              <a:rPr lang="ru-RU" b="1" dirty="0" smtClean="0"/>
              <a:t>МБОУ «Средняя школа №1 </a:t>
            </a:r>
            <a:r>
              <a:rPr lang="ru-RU" b="1" dirty="0" err="1" smtClean="0"/>
              <a:t>г.Грязовца</a:t>
            </a:r>
            <a:r>
              <a:rPr lang="ru-RU" b="1" dirty="0" smtClean="0"/>
              <a:t>», </a:t>
            </a:r>
            <a:r>
              <a:rPr lang="ru-RU" dirty="0" smtClean="0"/>
              <a:t>являющаяся базовым общеобразовательным учреждением согласно </a:t>
            </a:r>
            <a:r>
              <a:rPr lang="ru-RU" dirty="0"/>
              <a:t>перечню, утвержденному приказом Департамента образования Вологодской области от 18.11.2015 №2998. </a:t>
            </a:r>
          </a:p>
        </p:txBody>
      </p:sp>
      <p:pic>
        <p:nvPicPr>
          <p:cNvPr id="5" name="Picture 2" descr="http://shgpi.edu.ru/biblioteka/forum/img/interesnoe_v_ceti/2i/0904_2349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 bwMode="auto">
          <a:xfrm>
            <a:off x="4524185" y="3933056"/>
            <a:ext cx="4401893" cy="28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7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02879"/>
              </p:ext>
            </p:extLst>
          </p:nvPr>
        </p:nvGraphicFramePr>
        <p:xfrm>
          <a:off x="107504" y="1484784"/>
          <a:ext cx="2448272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</a:tblGrid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Быстрова Е.А.,</a:t>
                      </a:r>
                      <a:br>
                        <a:rPr lang="ru-RU" sz="1100" b="1" i="1" u="none" strike="noStrike" dirty="0">
                          <a:effectLst/>
                        </a:rPr>
                      </a:br>
                      <a:r>
                        <a:rPr lang="ru-RU" sz="1100" b="1" i="1" u="none" strike="noStrike" dirty="0" err="1">
                          <a:effectLst/>
                        </a:rPr>
                        <a:t>Кибирева</a:t>
                      </a:r>
                      <a:r>
                        <a:rPr lang="ru-RU" sz="1100" b="1" i="1" u="none" strike="noStrike" dirty="0">
                          <a:effectLst/>
                        </a:rPr>
                        <a:t> Л.В. и др. </a:t>
                      </a:r>
                      <a:br>
                        <a:rPr lang="ru-RU" sz="1100" b="1" i="1" u="none" strike="noStrike" dirty="0">
                          <a:effectLst/>
                        </a:rPr>
                      </a:br>
                      <a:r>
                        <a:rPr lang="ru-RU" sz="1100" b="1" i="1" u="none" strike="noStrike" dirty="0" smtClean="0">
                          <a:effectLst/>
                        </a:rPr>
                        <a:t> Русский язык 5 </a:t>
                      </a:r>
                      <a:r>
                        <a:rPr lang="ru-RU" sz="1100" b="1" i="1" u="none" strike="noStrike" dirty="0" err="1" smtClean="0">
                          <a:effectLst/>
                        </a:rPr>
                        <a:t>кл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17342"/>
              </p:ext>
            </p:extLst>
          </p:nvPr>
        </p:nvGraphicFramePr>
        <p:xfrm>
          <a:off x="107504" y="2204864"/>
          <a:ext cx="2520280" cy="1015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172"/>
                <a:gridCol w="1222108"/>
              </a:tblGrid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effectLst/>
                        </a:rPr>
                        <a:t>Коровина В.Я., Журавлёв В.П., Коровин В.И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Литература</a:t>
                      </a:r>
                      <a:r>
                        <a:rPr lang="ru-RU" sz="1100" b="1" i="1" u="none" strike="noStrike" baseline="0" dirty="0" smtClean="0">
                          <a:effectLst/>
                        </a:rPr>
                        <a:t> 5 </a:t>
                      </a:r>
                      <a:r>
                        <a:rPr lang="ru-RU" sz="1100" b="1" i="1" u="none" strike="noStrike" baseline="0" dirty="0" err="1" smtClean="0">
                          <a:effectLst/>
                        </a:rPr>
                        <a:t>кл</a:t>
                      </a:r>
                      <a:r>
                        <a:rPr lang="ru-RU" sz="1100" b="1" i="1" u="none" strike="noStrike" baseline="0" dirty="0" smtClean="0">
                          <a:effectLst/>
                        </a:rPr>
                        <a:t>.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effectLst/>
                        </a:rPr>
                        <a:t>Чертов В.Ф., Трубина Л.А., </a:t>
                      </a:r>
                      <a:r>
                        <a:rPr lang="ru-RU" sz="1100" b="1" i="1" u="none" strike="noStrike" dirty="0" err="1" smtClean="0">
                          <a:effectLst/>
                        </a:rPr>
                        <a:t>Ипполитова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 Н.А. и др. Литература 5 </a:t>
                      </a:r>
                      <a:r>
                        <a:rPr lang="ru-RU" sz="1100" b="1" i="1" u="none" strike="noStrike" dirty="0" err="1" smtClean="0">
                          <a:effectLst/>
                        </a:rPr>
                        <a:t>кл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476082"/>
              </p:ext>
            </p:extLst>
          </p:nvPr>
        </p:nvGraphicFramePr>
        <p:xfrm>
          <a:off x="107504" y="3429000"/>
          <a:ext cx="2520280" cy="847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172"/>
                <a:gridCol w="1222108"/>
              </a:tblGrid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effectLst/>
                        </a:rPr>
                        <a:t>Ваулина Ю.Е., Дули Д., </a:t>
                      </a:r>
                      <a:r>
                        <a:rPr lang="ru-RU" sz="1100" b="1" i="1" u="none" strike="noStrike" dirty="0" err="1">
                          <a:effectLst/>
                        </a:rPr>
                        <a:t>Подоляко</a:t>
                      </a:r>
                      <a:r>
                        <a:rPr lang="ru-RU" sz="1100" b="1" i="1" u="none" strike="noStrike" dirty="0">
                          <a:effectLst/>
                        </a:rPr>
                        <a:t> О.Е. и др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Английский язык. 5 класс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effectLst/>
                        </a:rPr>
                        <a:t>Комарова Ю.А., Ларионова И.В.,</a:t>
                      </a:r>
                      <a:br>
                        <a:rPr lang="ru-RU" sz="1100" b="1" i="1" u="none" strike="noStrike" dirty="0" smtClean="0">
                          <a:effectLst/>
                        </a:rPr>
                      </a:br>
                      <a:r>
                        <a:rPr lang="ru-RU" sz="1100" b="1" i="1" u="none" strike="noStrike" dirty="0" err="1" smtClean="0">
                          <a:effectLst/>
                        </a:rPr>
                        <a:t>Грейнджер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 К.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100" b="1" i="1" u="none" strike="noStrike" dirty="0" smtClean="0">
                          <a:effectLst/>
                        </a:rPr>
                        <a:t>«Английский язык. 5 класс».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8707"/>
              </p:ext>
            </p:extLst>
          </p:nvPr>
        </p:nvGraphicFramePr>
        <p:xfrm>
          <a:off x="107504" y="4437112"/>
          <a:ext cx="252028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</a:tblGrid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effectLst/>
                        </a:rPr>
                        <a:t>Аверин М.М., Джин Ф., </a:t>
                      </a:r>
                      <a:r>
                        <a:rPr lang="ru-RU" sz="1100" b="1" i="1" u="none" strike="noStrike" dirty="0" err="1">
                          <a:effectLst/>
                        </a:rPr>
                        <a:t>Рорман</a:t>
                      </a:r>
                      <a:r>
                        <a:rPr lang="ru-RU" sz="1100" b="1" i="1" u="none" strike="noStrike" dirty="0">
                          <a:effectLst/>
                        </a:rPr>
                        <a:t> Л. и др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Немецкий язык. Второй иностранный язык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46277"/>
              </p:ext>
            </p:extLst>
          </p:nvPr>
        </p:nvGraphicFramePr>
        <p:xfrm>
          <a:off x="2771800" y="1484784"/>
          <a:ext cx="2592288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err="1">
                          <a:effectLst/>
                        </a:rPr>
                        <a:t>Уколова</a:t>
                      </a:r>
                      <a:r>
                        <a:rPr lang="ru-RU" sz="1100" b="1" i="1" u="none" strike="noStrike" dirty="0">
                          <a:effectLst/>
                        </a:rPr>
                        <a:t> В.И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История. Древний мир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780621"/>
              </p:ext>
            </p:extLst>
          </p:nvPr>
        </p:nvGraphicFramePr>
        <p:xfrm>
          <a:off x="2771800" y="1916832"/>
          <a:ext cx="2592288" cy="862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</a:tblGrid>
              <a:tr h="60007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effectLst/>
                        </a:rPr>
                        <a:t>Боголюбов Л.Н., Виноградова Н.Ф., Городецкая Н.И. и др. / Под ред. Боголюбова Л.Н., Ивановой Л.Ф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Обществознание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77815"/>
              </p:ext>
            </p:extLst>
          </p:nvPr>
        </p:nvGraphicFramePr>
        <p:xfrm>
          <a:off x="2771800" y="2924944"/>
          <a:ext cx="2592288" cy="744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</a:tblGrid>
              <a:tr h="744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 err="1">
                          <a:effectLst/>
                        </a:rPr>
                        <a:t>Домогацких</a:t>
                      </a:r>
                      <a:r>
                        <a:rPr lang="ru-RU" sz="1100" b="1" i="1" u="none" strike="noStrike" dirty="0">
                          <a:effectLst/>
                        </a:rPr>
                        <a:t> Е.М., Введенский </a:t>
                      </a:r>
                      <a:r>
                        <a:rPr lang="ru-RU" sz="1100" b="1" i="1" u="none" strike="noStrike" dirty="0" err="1">
                          <a:effectLst/>
                        </a:rPr>
                        <a:t>Э.Л</a:t>
                      </a:r>
                      <a:r>
                        <a:rPr lang="ru-RU" sz="1100" b="1" i="1" u="none" strike="noStrike" dirty="0" err="1" smtClean="0">
                          <a:effectLst/>
                        </a:rPr>
                        <a:t>.,Плешаков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i="1" u="none" strike="noStrike" dirty="0">
                          <a:effectLst/>
                        </a:rPr>
                        <a:t>А.А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География.</a:t>
                      </a:r>
                      <a:br>
                        <a:rPr lang="ru-RU" sz="1100" b="1" i="1" u="none" strike="noStrike" dirty="0" smtClean="0">
                          <a:effectLst/>
                        </a:rPr>
                      </a:br>
                      <a:r>
                        <a:rPr lang="ru-RU" sz="1100" b="1" i="1" u="none" strike="noStrike" dirty="0" smtClean="0">
                          <a:effectLst/>
                        </a:rPr>
                        <a:t>Введение в географию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63729"/>
              </p:ext>
            </p:extLst>
          </p:nvPr>
        </p:nvGraphicFramePr>
        <p:xfrm>
          <a:off x="2771800" y="3717032"/>
          <a:ext cx="2592288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0228"/>
                <a:gridCol w="1162060"/>
              </a:tblGrid>
              <a:tr h="93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 err="1">
                          <a:effectLst/>
                        </a:rPr>
                        <a:t>Бунимович</a:t>
                      </a:r>
                      <a:r>
                        <a:rPr lang="ru-RU" sz="1100" b="1" i="1" u="none" strike="noStrike" dirty="0">
                          <a:effectLst/>
                        </a:rPr>
                        <a:t> Е.А., Дорофеев Г.В., Суворова С.Б. и др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Математика 5 </a:t>
                      </a:r>
                      <a:r>
                        <a:rPr lang="ru-RU" sz="1100" b="1" i="1" u="none" strike="noStrike" dirty="0" err="1" smtClean="0">
                          <a:effectLst/>
                        </a:rPr>
                        <a:t>кл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И.И. Зубарева, </a:t>
                      </a:r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А.Г.Мордкович</a:t>
                      </a:r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Математика 5 </a:t>
                      </a:r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3802"/>
              </p:ext>
            </p:extLst>
          </p:nvPr>
        </p:nvGraphicFramePr>
        <p:xfrm>
          <a:off x="107504" y="5229200"/>
          <a:ext cx="2520280" cy="52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</a:tblGrid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err="1">
                          <a:effectLst/>
                        </a:rPr>
                        <a:t>Босова</a:t>
                      </a:r>
                      <a:r>
                        <a:rPr lang="ru-RU" sz="1100" b="1" i="1" u="none" strike="noStrike" dirty="0">
                          <a:effectLst/>
                        </a:rPr>
                        <a:t> Л.Л., </a:t>
                      </a:r>
                      <a:r>
                        <a:rPr lang="ru-RU" sz="1100" b="1" i="1" u="none" strike="noStrike" dirty="0" err="1">
                          <a:effectLst/>
                        </a:rPr>
                        <a:t>Босова</a:t>
                      </a:r>
                      <a:r>
                        <a:rPr lang="ru-RU" sz="1100" b="1" i="1" u="none" strike="noStrike" dirty="0">
                          <a:effectLst/>
                        </a:rPr>
                        <a:t> А.Ю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Информатика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8928"/>
              </p:ext>
            </p:extLst>
          </p:nvPr>
        </p:nvGraphicFramePr>
        <p:xfrm>
          <a:off x="5508104" y="1484784"/>
          <a:ext cx="3528391" cy="1183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941"/>
                <a:gridCol w="1152225"/>
                <a:gridCol w="1152225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effectLst/>
                        </a:rPr>
                        <a:t>Плешаков А.А.,  Введенский Э.Л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Биология. Введение в биологию</a:t>
                      </a:r>
                      <a:br>
                        <a:rPr lang="ru-RU" sz="1100" b="1" i="1" u="none" strike="noStrike" dirty="0" smtClean="0">
                          <a:effectLst/>
                        </a:rPr>
                      </a:br>
                      <a:r>
                        <a:rPr lang="ru-RU" sz="1100" b="1" i="1" u="none" strike="noStrike" dirty="0" smtClean="0">
                          <a:effectLst/>
                        </a:rPr>
                        <a:t>(линия "Ракурс") 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effectLst/>
                        </a:rPr>
                        <a:t>И.Н. </a:t>
                      </a:r>
                      <a:r>
                        <a:rPr lang="ru-RU" sz="1100" b="1" i="1" u="none" strike="noStrike" dirty="0" err="1" smtClean="0">
                          <a:effectLst/>
                        </a:rPr>
                        <a:t>Пономарёва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, И.В. Николаев, О.А. Корнилова «Биология. 5 класс». 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effectLst/>
                        </a:rPr>
                        <a:t>Сонин Н.И., Плешаков А.А.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effectLst/>
                        </a:rPr>
                        <a:t>Биология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26203"/>
              </p:ext>
            </p:extLst>
          </p:nvPr>
        </p:nvGraphicFramePr>
        <p:xfrm>
          <a:off x="5508104" y="3068960"/>
          <a:ext cx="3528392" cy="40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/>
              </a:tblGrid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Ломов С.П., Игнатьев С.Е., Кармазина М.В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Искусство. Изобразительное искусство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61018"/>
              </p:ext>
            </p:extLst>
          </p:nvPr>
        </p:nvGraphicFramePr>
        <p:xfrm>
          <a:off x="5508104" y="3573016"/>
          <a:ext cx="3528392" cy="40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/>
              </a:tblGrid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effectLst/>
                        </a:rPr>
                        <a:t>Сергеева Г.П., Критская Е.Д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Музыка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10713"/>
              </p:ext>
            </p:extLst>
          </p:nvPr>
        </p:nvGraphicFramePr>
        <p:xfrm>
          <a:off x="2771800" y="4869160"/>
          <a:ext cx="2592288" cy="1192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</a:tblGrid>
              <a:tr h="45458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effectLst/>
                        </a:rPr>
                        <a:t>Н.В. Синица, В.Д. 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Симоненко «Технология. Технологии ведения дома. 5 класс»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А.Т. Тищенко, В.Д. </a:t>
                      </a:r>
                      <a:r>
                        <a:rPr lang="ru-RU" sz="1100" b="1" i="1" u="none" strike="noStrike" dirty="0" err="1" smtClean="0">
                          <a:effectLst/>
                        </a:rPr>
                        <a:t>Симоненко«Технология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Индустриальные технологии. 5 класс»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68900"/>
              </p:ext>
            </p:extLst>
          </p:nvPr>
        </p:nvGraphicFramePr>
        <p:xfrm>
          <a:off x="5508104" y="4365104"/>
          <a:ext cx="3528392" cy="847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7443"/>
                <a:gridCol w="1710949"/>
              </a:tblGrid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err="1">
                          <a:effectLst/>
                        </a:rPr>
                        <a:t>Виленский</a:t>
                      </a:r>
                      <a:r>
                        <a:rPr lang="ru-RU" sz="1100" b="1" i="1" u="none" strike="noStrike" dirty="0">
                          <a:effectLst/>
                        </a:rPr>
                        <a:t> М.Я., </a:t>
                      </a:r>
                      <a:r>
                        <a:rPr lang="ru-RU" sz="1100" b="1" i="1" u="none" strike="noStrike" dirty="0" err="1">
                          <a:effectLst/>
                        </a:rPr>
                        <a:t>Туревский</a:t>
                      </a:r>
                      <a:r>
                        <a:rPr lang="ru-RU" sz="1100" b="1" i="1" u="none" strike="noStrike" dirty="0">
                          <a:effectLst/>
                        </a:rPr>
                        <a:t> И.М., </a:t>
                      </a:r>
                      <a:r>
                        <a:rPr lang="ru-RU" sz="1100" b="1" i="1" u="none" strike="noStrike" dirty="0" err="1">
                          <a:effectLst/>
                        </a:rPr>
                        <a:t>Торочкова</a:t>
                      </a:r>
                      <a:r>
                        <a:rPr lang="ru-RU" sz="1100" b="1" i="1" u="none" strike="noStrike" dirty="0">
                          <a:effectLst/>
                        </a:rPr>
                        <a:t> Т.Ю. и др. / Под ред. </a:t>
                      </a:r>
                      <a:r>
                        <a:rPr lang="ru-RU" sz="1100" b="1" i="1" u="none" strike="noStrike" dirty="0" err="1">
                          <a:effectLst/>
                        </a:rPr>
                        <a:t>Виленского</a:t>
                      </a:r>
                      <a:r>
                        <a:rPr lang="ru-RU" sz="1100" b="1" i="1" u="none" strike="noStrike" dirty="0">
                          <a:effectLst/>
                        </a:rPr>
                        <a:t> М.Я</a:t>
                      </a:r>
                      <a:r>
                        <a:rPr lang="ru-RU" sz="1100" b="1" i="1" u="none" strike="noStrike" dirty="0" smtClean="0">
                          <a:effectLst/>
                        </a:rPr>
                        <a:t>. Физическая культура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effectLst/>
                        </a:rPr>
                        <a:t>Матвеев А.П. Физическая культура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22894"/>
              </p:ext>
            </p:extLst>
          </p:nvPr>
        </p:nvGraphicFramePr>
        <p:xfrm>
          <a:off x="5508104" y="4077072"/>
          <a:ext cx="3528392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/>
              </a:tblGrid>
              <a:tr h="40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светской этики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465890" y="5538501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5" name="TextBox 24"/>
          <p:cNvSpPr txBox="1"/>
          <p:nvPr/>
        </p:nvSpPr>
        <p:spPr>
          <a:xfrm>
            <a:off x="5825930" y="5337168"/>
            <a:ext cx="331807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i="1" dirty="0"/>
              <a:t>е</a:t>
            </a:r>
            <a:r>
              <a:rPr lang="ru-RU" sz="1600" b="1" i="1" dirty="0" smtClean="0"/>
              <a:t>сть бесплатные ЭФУ по предмету на  сайте издательств на 1 полугодие или на 1 год</a:t>
            </a:r>
            <a:endParaRPr lang="ru-RU" sz="1600" b="1" i="1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62660"/>
              </p:ext>
            </p:extLst>
          </p:nvPr>
        </p:nvGraphicFramePr>
        <p:xfrm>
          <a:off x="179512" y="836712"/>
          <a:ext cx="2448272" cy="36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</a:tblGrid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УМК «Гармония» 1-4 классы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959091"/>
              </p:ext>
            </p:extLst>
          </p:nvPr>
        </p:nvGraphicFramePr>
        <p:xfrm>
          <a:off x="2843808" y="836712"/>
          <a:ext cx="3816424" cy="36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/>
              </a:tblGrid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УМК «Перспективная начальная школа» 1-4 классы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0" y="6321975"/>
            <a:ext cx="9144000" cy="3693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chemeClr val="tx1"/>
                </a:solidFill>
              </a:rPr>
              <a:t>оличество </a:t>
            </a:r>
            <a:r>
              <a:rPr lang="ru-RU" b="1" dirty="0">
                <a:solidFill>
                  <a:schemeClr val="tx1"/>
                </a:solidFill>
              </a:rPr>
              <a:t>педагогов, использующих электронные формы </a:t>
            </a:r>
            <a:r>
              <a:rPr lang="ru-RU" b="1" dirty="0" smtClean="0">
                <a:solidFill>
                  <a:schemeClr val="tx1"/>
                </a:solidFill>
              </a:rPr>
              <a:t>учебников – 31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4799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Наличие электронных форм учебников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>
            <a:no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Варианты использования ЭФУ в образовательном процессе</a:t>
            </a:r>
            <a:endParaRPr lang="ru-RU" sz="2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673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00813"/>
            <a:ext cx="360362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CFFA42-C570-4B10-A62C-6ABF7B74D840}" type="slidenum">
              <a:rPr lang="ru-RU" smtClean="0">
                <a:solidFill>
                  <a:srgbClr val="000000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389" y="1182052"/>
            <a:ext cx="8640762" cy="32403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002060"/>
                </a:solidFill>
              </a:rPr>
              <a:t>работа в классе </a:t>
            </a:r>
            <a:r>
              <a:rPr lang="ru-RU" sz="1600" b="1" i="1" dirty="0">
                <a:solidFill>
                  <a:srgbClr val="FF0000"/>
                </a:solidFill>
              </a:rPr>
              <a:t>с использованием интерактивной доски</a:t>
            </a:r>
            <a:r>
              <a:rPr lang="ru-RU" sz="1600" b="1" dirty="0">
                <a:solidFill>
                  <a:srgbClr val="002060"/>
                </a:solidFill>
              </a:rPr>
              <a:t>: по одному экземпляру ЭФУ к каждому наименованию учебника печатной формы;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002060"/>
                </a:solidFill>
              </a:rPr>
              <a:t>Работа </a:t>
            </a:r>
            <a:r>
              <a:rPr lang="ru-RU" sz="1600" b="1" i="1" dirty="0">
                <a:solidFill>
                  <a:srgbClr val="FF0000"/>
                </a:solidFill>
              </a:rPr>
              <a:t>в компьютерном классе </a:t>
            </a:r>
            <a:r>
              <a:rPr lang="ru-RU" sz="1600" b="1" dirty="0">
                <a:solidFill>
                  <a:srgbClr val="002060"/>
                </a:solidFill>
              </a:rPr>
              <a:t>образовательной организации (количество экземпляров ЭФУ по каждому наименованию печатной формы учебника равное количеству мест в компьютерном классе);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002060"/>
                </a:solidFill>
              </a:rPr>
              <a:t>работа обучающихся с ЭФУ </a:t>
            </a:r>
            <a:r>
              <a:rPr lang="ru-RU" sz="1600" b="1" i="1" dirty="0">
                <a:solidFill>
                  <a:srgbClr val="FF0000"/>
                </a:solidFill>
              </a:rPr>
              <a:t>в школе и дома </a:t>
            </a:r>
            <a:r>
              <a:rPr lang="ru-RU" sz="1600" b="1" dirty="0">
                <a:solidFill>
                  <a:srgbClr val="002060"/>
                </a:solidFill>
              </a:rPr>
              <a:t>(в данном случает образовательная организация должна обеспечить обучающихся средствами обучения для использования электронной формы учебника – планшет, ноутбук и т.п</a:t>
            </a:r>
            <a:r>
              <a:rPr lang="ru-RU" sz="1600" b="1" dirty="0" smtClean="0">
                <a:solidFill>
                  <a:srgbClr val="002060"/>
                </a:solidFill>
              </a:rPr>
              <a:t>.);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200" b="1" dirty="0">
                <a:solidFill>
                  <a:srgbClr val="002060"/>
                </a:solidFill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</a:rPr>
              <a:t>При этом необходимо учесть, что варианты могут быть выбраны разные по разным наименованиям учебников в соответствии с ООП НОО и ООП ООО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http://minobr-penza.ru/userfiles/image/i1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24825" r="15616" b="10046"/>
          <a:stretch/>
        </p:blipFill>
        <p:spPr bwMode="auto">
          <a:xfrm>
            <a:off x="199403" y="4448107"/>
            <a:ext cx="2650466" cy="22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news.az/images/articles/2014/11/06/thumb_201411060251011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48650"/>
            <a:ext cx="3215638" cy="21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h1726z.mskobr.ru/images/cms/data/gallery/nasha_shkola/urokiktvnachalnojshko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20866" r="21351"/>
          <a:stretch/>
        </p:blipFill>
        <p:spPr bwMode="auto">
          <a:xfrm>
            <a:off x="3027676" y="4468655"/>
            <a:ext cx="2612267" cy="22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Мониторинг наполняемости Сайтов ОУ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январь 2016 г.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55011"/>
              </p:ext>
            </p:extLst>
          </p:nvPr>
        </p:nvGraphicFramePr>
        <p:xfrm>
          <a:off x="251520" y="1052736"/>
          <a:ext cx="8640960" cy="547414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6826971"/>
                <a:gridCol w="1813989"/>
              </a:tblGrid>
              <a:tr h="301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</a:rPr>
                        <a:t>Название ОУ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</a:rPr>
                        <a:t>Процент наполняемости сайтов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effectLst/>
                        </a:rPr>
                        <a:t>МБОУ "Средняя школа № 1" г. Грязовца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86,0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МБОУ "Средняя школа № 2" г. Грязовца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80,0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МБОУ "</a:t>
                      </a:r>
                      <a:r>
                        <a:rPr lang="ru-RU" sz="1400" b="1" u="none" strike="noStrike" dirty="0" err="1">
                          <a:effectLst/>
                        </a:rPr>
                        <a:t>Вохтожская</a:t>
                      </a:r>
                      <a:r>
                        <a:rPr lang="ru-RU" sz="1400" b="1" u="none" strike="noStrike" dirty="0">
                          <a:effectLst/>
                        </a:rPr>
                        <a:t> школа"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64,0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МБОУ "</a:t>
                      </a:r>
                      <a:r>
                        <a:rPr lang="ru-RU" sz="1400" b="1" u="none" strike="noStrike" dirty="0" err="1">
                          <a:effectLst/>
                        </a:rPr>
                        <a:t>Комьянская</a:t>
                      </a:r>
                      <a:r>
                        <a:rPr lang="ru-RU" sz="1400" b="1" u="none" strike="noStrike" dirty="0">
                          <a:effectLst/>
                        </a:rPr>
                        <a:t> школа"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80,0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МБОУ "</a:t>
                      </a:r>
                      <a:r>
                        <a:rPr lang="ru-RU" sz="1400" b="1" u="none" strike="noStrike" dirty="0" err="1">
                          <a:effectLst/>
                        </a:rPr>
                        <a:t>Ростиловская</a:t>
                      </a:r>
                      <a:r>
                        <a:rPr lang="ru-RU" sz="1400" b="1" u="none" strike="noStrike" dirty="0">
                          <a:effectLst/>
                        </a:rPr>
                        <a:t> школа"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82,0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МБОУ "</a:t>
                      </a:r>
                      <a:r>
                        <a:rPr lang="ru-RU" sz="1400" b="1" u="none" strike="noStrike" dirty="0" err="1">
                          <a:effectLst/>
                        </a:rPr>
                        <a:t>Сидоровская</a:t>
                      </a:r>
                      <a:r>
                        <a:rPr lang="ru-RU" sz="1400" b="1" u="none" strike="noStrike" dirty="0">
                          <a:effectLst/>
                        </a:rPr>
                        <a:t> школа"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72,0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МБОУ "Слободская школа им</a:t>
                      </a:r>
                      <a:r>
                        <a:rPr lang="ru-RU" sz="1400" b="1" u="none" strike="noStrike" dirty="0" smtClean="0">
                          <a:effectLst/>
                        </a:rPr>
                        <a:t>.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Г.Н.Пономарева</a:t>
                      </a:r>
                      <a:r>
                        <a:rPr lang="ru-RU" sz="1400" b="1" u="none" strike="noStrike" dirty="0">
                          <a:effectLst/>
                        </a:rPr>
                        <a:t>"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76,0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МБОУ "Юровская школа"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84,0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МБДОУ "Центр развития ребенка – детский сад № 1"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83,3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МБДОУ "Центр развития ребенка - детский сад № 4"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86,1</a:t>
                      </a:r>
                      <a:endParaRPr lang="ru-RU" sz="14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МБДОУ "Центр развития ребенка - детский сад № 2"</a:t>
                      </a:r>
                      <a:endParaRPr lang="ru-RU" sz="14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86,1</a:t>
                      </a:r>
                      <a:endParaRPr lang="ru-RU" sz="14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МБДОУ "Центр развития ребенка – детский сад № 5"</a:t>
                      </a:r>
                      <a:endParaRPr lang="ru-RU" sz="14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86,1</a:t>
                      </a:r>
                      <a:endParaRPr lang="ru-RU" sz="14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МБДОУ "Центр развития ребенка – детский сад № 6"</a:t>
                      </a:r>
                      <a:endParaRPr lang="ru-RU" sz="14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83,3</a:t>
                      </a:r>
                      <a:endParaRPr lang="ru-RU" sz="14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МБДОУ "Юровский детский сад" </a:t>
                      </a:r>
                      <a:endParaRPr lang="ru-RU" sz="14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91,7</a:t>
                      </a:r>
                      <a:endParaRPr lang="ru-RU" sz="14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МБДОУ "Центр развития ребенка - детский сад № 3"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80,6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МОУ ДОД "Центр дополнительного образования детей"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76,5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22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Информирование населения о деятельности ОУ через социальные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сети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2 полугодие 2015 года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050475"/>
              </p:ext>
            </p:extLst>
          </p:nvPr>
        </p:nvGraphicFramePr>
        <p:xfrm>
          <a:off x="179512" y="1124744"/>
          <a:ext cx="8712967" cy="51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612"/>
                <a:gridCol w="2065711"/>
                <a:gridCol w="1452161"/>
                <a:gridCol w="1452161"/>
                <a:gridCol w="1452161"/>
                <a:gridCol w="1452161"/>
              </a:tblGrid>
              <a:tr h="608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ОУ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МОЛОДЕЖНАЯ ВОЛНА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ГРУППА УПРАВЛЕНИЯ ОБРАЗОВАНИЯ ВКОНТАКТЕ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ГАЗЕТА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«СЕЛЬСКАЯ ПРАВДА»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1.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Школа № </a:t>
                      </a:r>
                      <a:r>
                        <a:rPr lang="ru-RU" sz="12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37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2.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Школа № 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37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21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58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3.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Вохтожская школа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4.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Комьянская школа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5.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Ростиловская</a:t>
                      </a:r>
                      <a:r>
                        <a:rPr lang="ru-RU" sz="12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 школа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20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21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6.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Слободская школа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7.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Сидоровская школа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8.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Юровская школа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9.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МБДОУ № 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10.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МБДОУ № 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11.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МБДОУ № 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12.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МБДОУ № 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13.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МБДОУ № 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14.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МБДОУ № 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15.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Юровский дс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16.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ДОП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14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40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в сфере ИКТ образования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864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000" b="1" i="1" dirty="0" smtClean="0"/>
              <a:t>Предоставление  государственных (муниципальных) услуг, переведенных в электронную форму через РПГУ или ЕПГУ (2016 год – 50% получателей услуг, электронный дневник – 100%, 2018 год – 70% получателей услуг.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000" b="1" i="1" dirty="0" smtClean="0"/>
              <a:t>Проведение масштабной разъяснительной и информационной работы с населением по наличию возможности воспользоваться муниципальными услугами в электронной форме.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000" b="1" i="1" dirty="0" smtClean="0"/>
              <a:t>Модернизация школьных библиотек, преобразование их в информационно-библиотечные центры.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000" b="1" i="1" dirty="0" smtClean="0"/>
              <a:t>Использование в образовательном процессе электронных форм учебников.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000" b="1" i="1" dirty="0" smtClean="0"/>
              <a:t>Развитие программ по робототехнике, активизация участия в ИКТ-конкурсах («Детский компьютерный проект» и др.).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000" b="1" i="1" dirty="0" smtClean="0"/>
              <a:t>Дальнейшее развитие сайтов  ОУ и усиление информирования населения о деятельности ОУ через социальные сети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ru-RU" sz="2000" b="1" i="1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ru-RU" sz="2000" b="1" i="1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20077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Техническое оснащение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093296"/>
            <a:ext cx="63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оличество </a:t>
            </a:r>
            <a:r>
              <a:rPr lang="ru-RU" b="1" dirty="0"/>
              <a:t>педагогов регулярно использующих ИКТ в учебном </a:t>
            </a:r>
            <a:r>
              <a:rPr lang="ru-RU" b="1" dirty="0" smtClean="0"/>
              <a:t>процессе – 454 чел.  (87%)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12299"/>
              </p:ext>
            </p:extLst>
          </p:nvPr>
        </p:nvGraphicFramePr>
        <p:xfrm>
          <a:off x="342832" y="836712"/>
          <a:ext cx="8621656" cy="21010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8848"/>
                <a:gridCol w="806566"/>
                <a:gridCol w="1077707"/>
                <a:gridCol w="1077707"/>
                <a:gridCol w="1077707"/>
                <a:gridCol w="1077707"/>
                <a:gridCol w="1077707"/>
                <a:gridCol w="1077707"/>
              </a:tblGrid>
              <a:tr h="1728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Количество персональных компьютеров (в том числе ноутбуков) в образовательной организации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из них количество ноутбуков</a:t>
                      </a:r>
                      <a:endParaRPr lang="ru-RU" sz="1400" b="1" i="1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оличество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принтеров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оличество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сканеров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оличество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мультимедийных проекторов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оличество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копировальных аппаратов (Ксероксов)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оличество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многофункциональных устройств (принтер, сканер, копир)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оличество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интерактивных досок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</a:tr>
              <a:tr h="3728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696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0" name="Picture 2" descr="http://fotoham.ru/img/picture/Jun/09/f7d999c2bce96ed0e41774e574c75bc6/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1" t="16405" r="19875"/>
          <a:stretch/>
        </p:blipFill>
        <p:spPr bwMode="auto">
          <a:xfrm>
            <a:off x="5614490" y="3208226"/>
            <a:ext cx="3452474" cy="29553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09480234"/>
              </p:ext>
            </p:extLst>
          </p:nvPr>
        </p:nvGraphicFramePr>
        <p:xfrm>
          <a:off x="746458" y="2996952"/>
          <a:ext cx="4608512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913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9448" y="4335701"/>
            <a:ext cx="6048672" cy="584775"/>
          </a:xfrm>
          <a:prstGeom prst="rect">
            <a:avLst/>
          </a:prstGeom>
          <a:solidFill>
            <a:srgbClr val="66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cs typeface="Arial" charset="0"/>
              </a:rPr>
              <a:t>Государственная программа Российской Федерации 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cs typeface="Arial" charset="0"/>
              </a:rPr>
              <a:t>«Информационное общество (2011-2020 годы)»</a:t>
            </a:r>
          </a:p>
        </p:txBody>
      </p:sp>
      <p:pic>
        <p:nvPicPr>
          <p:cNvPr id="20" name="Picture 4" descr="http://pervye-shagi.ru/sites/default/files/1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94" y="1911130"/>
            <a:ext cx="1597733" cy="13926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27"/>
            <a:ext cx="7767792" cy="901452"/>
          </a:xfrm>
        </p:spPr>
        <p:txBody>
          <a:bodyPr>
            <a:norm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 перевода государственных (муниципальных) услуг в электронный вид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28721"/>
              </p:ext>
            </p:extLst>
          </p:nvPr>
        </p:nvGraphicFramePr>
        <p:xfrm>
          <a:off x="-9253536" y="548680"/>
          <a:ext cx="8712968" cy="74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392488"/>
                <a:gridCol w="1656184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Услуга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2015г.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2016г.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2017г.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10%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30%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70%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4573016" y="2252771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600" b="1" i="1" dirty="0">
                <a:solidFill>
                  <a:prstClr val="black"/>
                </a:solidFill>
              </a:rPr>
              <a:t>Назначение и выплаты денежной компенсации части платы, взимаемой с родителей за содержание детей в государственных образовательных учреждениях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759" y="884433"/>
            <a:ext cx="4214033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Указ </a:t>
            </a:r>
            <a:r>
              <a:rPr lang="ru-RU" sz="1400" b="1" i="1" dirty="0">
                <a:solidFill>
                  <a:schemeClr val="tx1"/>
                </a:solidFill>
              </a:rPr>
              <a:t>Президента Российской Федерации 7 мая 2012 года N </a:t>
            </a:r>
            <a:r>
              <a:rPr lang="ru-RU" sz="1400" b="1" i="1" dirty="0" smtClean="0">
                <a:solidFill>
                  <a:schemeClr val="tx1"/>
                </a:solidFill>
              </a:rPr>
              <a:t>601 "Об </a:t>
            </a:r>
            <a:r>
              <a:rPr lang="ru-RU" sz="1400" b="1" i="1" dirty="0">
                <a:solidFill>
                  <a:schemeClr val="tx1"/>
                </a:solidFill>
              </a:rPr>
              <a:t>основных направлениях совершенствования системы государственного управления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98456499"/>
              </p:ext>
            </p:extLst>
          </p:nvPr>
        </p:nvGraphicFramePr>
        <p:xfrm>
          <a:off x="1259632" y="4652279"/>
          <a:ext cx="7560840" cy="222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3746" y="5013176"/>
            <a:ext cx="55103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cs typeface="Arial" charset="0"/>
              </a:rPr>
              <a:t>Доля граждан, использующих механизм получения </a:t>
            </a:r>
            <a:br>
              <a:rPr lang="ru-RU" sz="1400" b="1" i="1" dirty="0">
                <a:cs typeface="Arial" charset="0"/>
              </a:rPr>
            </a:br>
            <a:r>
              <a:rPr lang="ru-RU" sz="1400" b="1" i="1" dirty="0">
                <a:cs typeface="Arial" charset="0"/>
              </a:rPr>
              <a:t>государственных и муниципальных услуг </a:t>
            </a:r>
            <a:br>
              <a:rPr lang="ru-RU" sz="1400" b="1" i="1" dirty="0">
                <a:cs typeface="Arial" charset="0"/>
              </a:rPr>
            </a:br>
            <a:r>
              <a:rPr lang="ru-RU" sz="1400" b="1" i="1" dirty="0">
                <a:solidFill>
                  <a:srgbClr val="1E5842"/>
                </a:solidFill>
                <a:cs typeface="Arial" charset="0"/>
              </a:rPr>
              <a:t>в электронной форме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895467"/>
            <a:ext cx="446449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доля граждан, использующих механизм получения государственных и муниципальных услуг в электронной форме, к 2018 году - </a:t>
            </a:r>
            <a:r>
              <a:rPr lang="ru-RU" sz="1600" b="1" i="1" dirty="0">
                <a:solidFill>
                  <a:schemeClr val="tx1"/>
                </a:solidFill>
              </a:rPr>
              <a:t>не менее 70 процентов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892" y="1983592"/>
            <a:ext cx="3541137" cy="203132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Региональный план </a:t>
            </a:r>
            <a:r>
              <a:rPr lang="ru-RU" sz="1400" b="1" i="1" dirty="0" smtClean="0">
                <a:solidFill>
                  <a:schemeClr val="tx1"/>
                </a:solidFill>
              </a:rPr>
              <a:t>(«дорожная карта«) мероприятий </a:t>
            </a:r>
            <a:r>
              <a:rPr lang="ru-RU" sz="1400" b="1" i="1" dirty="0">
                <a:solidFill>
                  <a:schemeClr val="tx1"/>
                </a:solidFill>
              </a:rPr>
              <a:t>по популяризации Портала </a:t>
            </a:r>
            <a:r>
              <a:rPr lang="ru-RU" sz="1400" b="1" i="1" dirty="0" smtClean="0">
                <a:solidFill>
                  <a:schemeClr val="tx1"/>
                </a:solidFill>
              </a:rPr>
              <a:t>государственных и муниципальных услуг (функций) Вологодской области 2015-2016 годы (утвержден Губернатором области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О.А.Кувшинниковым</a:t>
            </a:r>
            <a:r>
              <a:rPr lang="ru-RU" sz="1400" b="1" i="1" dirty="0" smtClean="0">
                <a:solidFill>
                  <a:schemeClr val="tx1"/>
                </a:solidFill>
              </a:rPr>
              <a:t> 7 </a:t>
            </a:r>
            <a:r>
              <a:rPr lang="ru-RU" sz="1400" b="1" i="1" dirty="0">
                <a:solidFill>
                  <a:schemeClr val="tx1"/>
                </a:solidFill>
              </a:rPr>
              <a:t>марта </a:t>
            </a:r>
            <a:r>
              <a:rPr lang="ru-RU" sz="1400" b="1" i="1" dirty="0" smtClean="0">
                <a:solidFill>
                  <a:schemeClr val="tx1"/>
                </a:solidFill>
              </a:rPr>
              <a:t>2015 года)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4118" y="2091314"/>
            <a:ext cx="3260370" cy="184665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Доля запросов о предоставлении государственных услуг, направленных в органы исполнительской власти области в электронной форме, от общего числа запросов на предоставление государственных услуг (посредством ЕПГУ и РПГУ) – </a:t>
            </a:r>
            <a:r>
              <a:rPr lang="ru-RU" sz="1600" b="1" i="1" dirty="0">
                <a:solidFill>
                  <a:schemeClr val="tx1"/>
                </a:solidFill>
              </a:rPr>
              <a:t>5</a:t>
            </a:r>
            <a:r>
              <a:rPr lang="ru-RU" sz="1600" b="1" i="1" dirty="0" smtClean="0">
                <a:solidFill>
                  <a:schemeClr val="tx1"/>
                </a:solidFill>
              </a:rPr>
              <a:t>0%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26652447"/>
              </p:ext>
            </p:extLst>
          </p:nvPr>
        </p:nvGraphicFramePr>
        <p:xfrm>
          <a:off x="3252720" y="2655143"/>
          <a:ext cx="2701680" cy="168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3419872" y="1473287"/>
            <a:ext cx="1224136" cy="3894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419872" y="2856306"/>
            <a:ext cx="228424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263692" y="3510861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408204" y="4833156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86130"/>
              </p:ext>
            </p:extLst>
          </p:nvPr>
        </p:nvGraphicFramePr>
        <p:xfrm>
          <a:off x="354322" y="1268760"/>
          <a:ext cx="8352930" cy="46680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/>
                <a:gridCol w="1512168"/>
                <a:gridCol w="1584176"/>
                <a:gridCol w="1409366"/>
                <a:gridCol w="1542964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муниципальной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услуги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 г.,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 г.,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2017 г.,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2018 г.,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выплата компенсации части родительской платы за присмотр и уход и содержание детей в детских садах </a:t>
                      </a:r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12,47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60,00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зачисление в дошкольные образовательные учреждения </a:t>
                      </a:r>
                      <a:endParaRPr lang="ru-RU" sz="1400" b="1" u="none" strike="noStrike" dirty="0" smtClean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18,00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60,00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зачисление в общеобразовательные учреждения </a:t>
                      </a:r>
                      <a:endParaRPr lang="ru-RU" sz="1400" b="1" u="none" strike="noStrike" dirty="0" smtClean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13,07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60,00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предоставление информации о текущей успеваемости обучающихся, ведение электронного дневника и электронного журнала.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100,00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100,00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100,00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6459" y="404664"/>
            <a:ext cx="9324528" cy="576064"/>
          </a:xfrm>
        </p:spPr>
        <p:txBody>
          <a:bodyPr>
            <a:noAutofit/>
          </a:bodyPr>
          <a:lstStyle/>
          <a:p>
            <a:r>
              <a:rPr lang="ru-RU" sz="2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Оказание </a:t>
            </a:r>
            <a:r>
              <a:rPr lang="ru-RU" sz="2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государственных (муниципальных) </a:t>
            </a:r>
            <a:r>
              <a:rPr lang="ru-RU" sz="2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услуг в электронной форме в отрасли "Образование"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2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527" y="620688"/>
            <a:ext cx="90364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выплата компенсации части родительской платы за присмотр и уход и содержание детей в детских садах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67017"/>
              </p:ext>
            </p:extLst>
          </p:nvPr>
        </p:nvGraphicFramePr>
        <p:xfrm>
          <a:off x="530170" y="1340768"/>
          <a:ext cx="8191164" cy="51731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98876"/>
                <a:gridCol w="1368152"/>
                <a:gridCol w="1224136"/>
              </a:tblGrid>
              <a:tr h="63245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ДОУ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I квартал 2016 год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2016 год (прогноз)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1"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2"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3"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4"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5"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6"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"Юровский детский сад"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МБОУ «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</a:rPr>
                        <a:t>Комьянская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 школа»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МБОУ «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</a:rPr>
                        <a:t>Ростиловская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 школа»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МБОУ «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</a:rPr>
                        <a:t>Сидоровская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 школа»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МБОУ «Слободская школа им.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</a:rPr>
                        <a:t>Г.Н.Пономарева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358205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ИТОГО: количество заявлений через РПГУ по кварталам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% заявлений через РПГУ по кварталам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2,4%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Количество заявлений всего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921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% заявлений через РПГУ с нарастающим итогом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35153"/>
            <a:ext cx="8820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Оказание </a:t>
            </a:r>
            <a:r>
              <a:rPr lang="ru-RU" sz="1600" b="1" cap="all" dirty="0" smtClean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государственных (муниципальных) </a:t>
            </a:r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услуг в электронной форме </a:t>
            </a:r>
          </a:p>
        </p:txBody>
      </p:sp>
    </p:spTree>
    <p:extLst>
      <p:ext uri="{BB962C8B-B14F-4D97-AF65-F5344CB8AC3E}">
        <p14:creationId xmlns:p14="http://schemas.microsoft.com/office/powerpoint/2010/main" val="32030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workingparent.com/wp-content/uploads/2013/08/Fotolia_54179476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7" y="3383808"/>
            <a:ext cx="5584850" cy="372213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085212"/>
              </p:ext>
            </p:extLst>
          </p:nvPr>
        </p:nvGraphicFramePr>
        <p:xfrm>
          <a:off x="510952" y="1700808"/>
          <a:ext cx="8229600" cy="20777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1481336"/>
                <a:gridCol w="1656184"/>
                <a:gridCol w="3034680"/>
              </a:tblGrid>
              <a:tr h="6363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 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Подано заявлений всего</a:t>
                      </a:r>
                      <a:endParaRPr lang="ru-RU" sz="1600" b="1" i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 них через ЕПГУ</a:t>
                      </a:r>
                      <a:endParaRPr lang="ru-RU" sz="1600" b="1" i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заявлений, поданных с ЕПГУ, от общего количества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заявлений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январь</a:t>
                      </a:r>
                      <a:endParaRPr lang="ru-RU" sz="1600" b="1" i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31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29%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февраль</a:t>
                      </a:r>
                      <a:endParaRPr lang="ru-RU" sz="1600" b="1" i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35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24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68,6%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март</a:t>
                      </a:r>
                      <a:endParaRPr lang="ru-RU" sz="1600" b="1" i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26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76,9%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92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53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57,6%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6288" y="764704"/>
            <a:ext cx="8658927" cy="576064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Прием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заявлений на предоставление места в образовательных учреждениях, реализующих программы дошкольного образования, в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2016 году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153"/>
            <a:ext cx="8820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Оказание </a:t>
            </a:r>
            <a:r>
              <a:rPr lang="ru-RU" sz="1600" b="1" cap="all" dirty="0" smtClean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государственных (муниципальных) </a:t>
            </a:r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услуг в электронной форме </a:t>
            </a:r>
          </a:p>
        </p:txBody>
      </p:sp>
      <p:pic>
        <p:nvPicPr>
          <p:cNvPr id="2" name="Picture 2" descr="D:\РИСУНКИ с раб стола\дети\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3"/>
            <a:ext cx="2609876" cy="39089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098081"/>
              </p:ext>
            </p:extLst>
          </p:nvPr>
        </p:nvGraphicFramePr>
        <p:xfrm>
          <a:off x="323528" y="980728"/>
          <a:ext cx="8425631" cy="5240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8968"/>
                <a:gridCol w="1845645"/>
                <a:gridCol w="2065509"/>
                <a:gridCol w="2065509"/>
              </a:tblGrid>
              <a:tr h="489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Название ОУ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заявлений всего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них подано с Портала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заявлений, поданных с ЕПГУ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МБОУ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Вохтожская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 школа"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МБОУ "Комьянская  школа"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МБОУ "Ростиловская школа"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МБОУ " Сидоровская школа"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МБОУ "Слободская  школа им. Г.Н.Пономарёва"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МБОУ «Средняя школа №1 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г.Грязовца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51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МБОУ "Средняя школа № 2 г. Грязовца"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МБОУ "Юровская школа"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90,2%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52536" y="476672"/>
            <a:ext cx="9756576" cy="576064"/>
          </a:xfrm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зачисление в общеобразовательные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учреждения в 2016 году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6016" y="6023269"/>
            <a:ext cx="1584840" cy="834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2016 году -50%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153"/>
            <a:ext cx="8820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Оказание </a:t>
            </a:r>
            <a:r>
              <a:rPr lang="ru-RU" sz="1600" b="1" cap="all" dirty="0" smtClean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государственных (муниципальных) </a:t>
            </a:r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услуг в электронной форме </a:t>
            </a:r>
          </a:p>
        </p:txBody>
      </p:sp>
    </p:spTree>
    <p:extLst>
      <p:ext uri="{BB962C8B-B14F-4D97-AF65-F5344CB8AC3E}">
        <p14:creationId xmlns:p14="http://schemas.microsoft.com/office/powerpoint/2010/main" val="14725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324544" y="325954"/>
            <a:ext cx="9563767" cy="576064"/>
          </a:xfrm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предоставление информации о текущей успеваемости обучающихся, ведение электронного дневника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электронного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журнала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55501"/>
              </p:ext>
            </p:extLst>
          </p:nvPr>
        </p:nvGraphicFramePr>
        <p:xfrm>
          <a:off x="216024" y="1067413"/>
          <a:ext cx="8556637" cy="42998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9792"/>
                <a:gridCol w="1296144"/>
                <a:gridCol w="1537563"/>
                <a:gridCol w="1498116"/>
                <a:gridCol w="1525022"/>
              </a:tblGrid>
              <a:tr h="505369"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уроков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Проведено уроков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заполнения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оценок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«Средняя школа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№1 г.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Грязовца»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77704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Вохтожская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школа"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42542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Комьянская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школа"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8313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Ростиловская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школа"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18334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БОУ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Сидоровская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основная общеобразовательная школа"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8518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"Слободская  школа им.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Г.Н.Пономарёва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16082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"Средняя школа № 2 г. Грязовца"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69297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"Юровская школа"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16415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60232" y="72885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На 28 марта 2016 года</a:t>
            </a:r>
            <a:endParaRPr lang="ru-RU" sz="1600" b="1" i="1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411760" y="1387228"/>
            <a:ext cx="4421062" cy="344074"/>
          </a:xfrm>
          <a:prstGeom prst="wedgeRectCallout">
            <a:avLst>
              <a:gd name="adj1" fmla="val 38883"/>
              <a:gd name="adj2" fmla="val 167243"/>
            </a:avLst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ctr"/>
            <a:r>
              <a:rPr lang="ru-RU" sz="1400" b="1" i="1" dirty="0" smtClean="0">
                <a:solidFill>
                  <a:srgbClr val="000000"/>
                </a:solidFill>
              </a:rPr>
              <a:t>Показатель </a:t>
            </a:r>
            <a:r>
              <a:rPr lang="ru-RU" sz="1400" b="1" i="1" dirty="0">
                <a:solidFill>
                  <a:srgbClr val="000000"/>
                </a:solidFill>
              </a:rPr>
              <a:t>в идеале должен быть равен </a:t>
            </a:r>
            <a:r>
              <a:rPr lang="ru-RU" sz="1400" b="1" i="1" dirty="0" smtClean="0">
                <a:solidFill>
                  <a:srgbClr val="000000"/>
                </a:solidFill>
              </a:rPr>
              <a:t>100%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067" y="5445224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Соотношение выставленных оценок к числу уроков по расписанию в среднем по области составляет </a:t>
            </a:r>
            <a:r>
              <a:rPr lang="ru-RU" b="1" dirty="0">
                <a:solidFill>
                  <a:srgbClr val="FF0000"/>
                </a:solidFill>
              </a:rPr>
              <a:t>4,6 оценки на 1 урок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71031"/>
              </p:ext>
            </p:extLst>
          </p:nvPr>
        </p:nvGraphicFramePr>
        <p:xfrm>
          <a:off x="249789" y="6091555"/>
          <a:ext cx="8745003" cy="609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11148"/>
                <a:gridCol w="1380118"/>
                <a:gridCol w="2453541"/>
                <a:gridCol w="2300196"/>
              </a:tblGrid>
              <a:tr h="296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Наименование района / городского округа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Общее</a:t>
                      </a:r>
                      <a:endParaRPr lang="ru-RU" sz="12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кол-во ОУ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Соотношение выставленных оценок и проведенных уроков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Процент заполнения классного журнала по проведенным урокам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296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Грязовецкий</a:t>
                      </a:r>
                      <a:r>
                        <a:rPr lang="ru-RU" sz="2000" b="1" dirty="0">
                          <a:effectLst/>
                        </a:rPr>
                        <a:t> район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3,6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97,2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6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024" y="260648"/>
            <a:ext cx="8604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Соотношение выставленных оценок к числу уроков по расписанию в среднем по области составляет </a:t>
            </a:r>
            <a:r>
              <a:rPr lang="ru-RU" sz="2000" b="1" dirty="0">
                <a:solidFill>
                  <a:srgbClr val="FF0000"/>
                </a:solidFill>
              </a:rPr>
              <a:t>4,6 оценки на 1 урок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84992"/>
              </p:ext>
            </p:extLst>
          </p:nvPr>
        </p:nvGraphicFramePr>
        <p:xfrm>
          <a:off x="539552" y="1052736"/>
          <a:ext cx="8280920" cy="137959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472579"/>
                <a:gridCol w="1306877"/>
                <a:gridCol w="2323336"/>
                <a:gridCol w="2178128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района / городского округа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ОУ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Соотношение выставленных оценок и проведенных уроков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заполнения классного журнала по проведенным урокам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Грязовецкий</a:t>
                      </a:r>
                      <a:r>
                        <a:rPr lang="ru-RU" sz="1600" b="1" dirty="0">
                          <a:effectLst/>
                        </a:rPr>
                        <a:t> район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3,6</a:t>
                      </a:r>
                      <a:endParaRPr lang="ru-RU" sz="16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97,2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24772"/>
              </p:ext>
            </p:extLst>
          </p:nvPr>
        </p:nvGraphicFramePr>
        <p:xfrm>
          <a:off x="683568" y="2708920"/>
          <a:ext cx="7056784" cy="3762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3330"/>
                <a:gridCol w="2293454"/>
              </a:tblGrid>
              <a:tr h="407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Учреждение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оценок_3 четверть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Управление образования </a:t>
                      </a:r>
                      <a:r>
                        <a:rPr lang="ru-RU" sz="1400" b="1" u="none" strike="noStrike" dirty="0" err="1">
                          <a:effectLst/>
                          <a:latin typeface="+mn-lt"/>
                        </a:rPr>
                        <a:t>Грязовецкого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"Вохтожская школа"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"Комьянская  школа"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"Ростиловская школа"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 Сидоровская школа"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"Слободская  школа им. Г.Н.Пономарёва"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«Средняя школа №1 г.Грязовца»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"Средняя школа № 2 г. Грязовца"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МБОУ "Юровская школа"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333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2D050"/>
      </a:accent1>
      <a:accent2>
        <a:srgbClr val="C0504D"/>
      </a:accent2>
      <a:accent3>
        <a:srgbClr val="9BBB59"/>
      </a:accent3>
      <a:accent4>
        <a:srgbClr val="8064A2"/>
      </a:accent4>
      <a:accent5>
        <a:srgbClr val="CCFF99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1906</Words>
  <Application>Microsoft Office PowerPoint</Application>
  <PresentationFormat>Экран (4:3)</PresentationFormat>
  <Paragraphs>460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Реализация  муниципальных услуг с использованием ИКТ-технологий,  повышение их качества и доступности – одна из первоочередных задач муниципалитетов </vt:lpstr>
      <vt:lpstr>Техническое оснащение</vt:lpstr>
      <vt:lpstr>План перевода государственных (муниципальных) услуг в электронный вид</vt:lpstr>
      <vt:lpstr>Оказание  государственных (муниципальных) услуг в электронной форме в отрасли "Образование" </vt:lpstr>
      <vt:lpstr>Презентация PowerPoint</vt:lpstr>
      <vt:lpstr>Прием заявлений на предоставление места в образовательных учреждениях, реализующих программы дошкольного образования, в 2016 году</vt:lpstr>
      <vt:lpstr>зачисление в общеобразовательные учреждения в 2016 году </vt:lpstr>
      <vt:lpstr>предоставление информации о текущей успеваемости обучающихся, ведение электронного дневника  и электронного журнала </vt:lpstr>
      <vt:lpstr>Презентация PowerPoint</vt:lpstr>
      <vt:lpstr>Соответствие   Бумажной  и  электронной  формы</vt:lpstr>
      <vt:lpstr>Не Соответствие   Бумажной  и  электронной  формы</vt:lpstr>
      <vt:lpstr>Презентация PowerPoint</vt:lpstr>
      <vt:lpstr>Презентация PowerPoint</vt:lpstr>
      <vt:lpstr> Варианты использования ЭФУ в образовательном процессе</vt:lpstr>
      <vt:lpstr> Мониторинг наполняемости Сайтов ОУ  на январь 2016 г.</vt:lpstr>
      <vt:lpstr>Информирование населения о деятельности ОУ через социальные сети за 2 полугодие 2015 года</vt:lpstr>
      <vt:lpstr>Задачи в сфере ИКТ образования</vt:lpstr>
    </vt:vector>
  </TitlesOfParts>
  <Company>УО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МистюковаИ</dc:creator>
  <cp:lastModifiedBy>МистюковаИ</cp:lastModifiedBy>
  <cp:revision>68</cp:revision>
  <cp:lastPrinted>2016-03-31T04:52:05Z</cp:lastPrinted>
  <dcterms:created xsi:type="dcterms:W3CDTF">2016-03-25T11:36:57Z</dcterms:created>
  <dcterms:modified xsi:type="dcterms:W3CDTF">2016-04-04T04:59:47Z</dcterms:modified>
</cp:coreProperties>
</file>